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4"/>
  </p:sldMasterIdLst>
  <p:notesMasterIdLst>
    <p:notesMasterId r:id="rId15"/>
  </p:notesMasterIdLst>
  <p:handoutMasterIdLst>
    <p:handoutMasterId r:id="rId16"/>
  </p:handoutMasterIdLst>
  <p:sldIdLst>
    <p:sldId id="301" r:id="rId5"/>
    <p:sldId id="319" r:id="rId6"/>
    <p:sldId id="303" r:id="rId7"/>
    <p:sldId id="338" r:id="rId8"/>
    <p:sldId id="310" r:id="rId9"/>
    <p:sldId id="325" r:id="rId10"/>
    <p:sldId id="335" r:id="rId11"/>
    <p:sldId id="311" r:id="rId12"/>
    <p:sldId id="330" r:id="rId13"/>
    <p:sldId id="32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0B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19" autoAdjust="0"/>
  </p:normalViewPr>
  <p:slideViewPr>
    <p:cSldViewPr snapToGrid="0">
      <p:cViewPr>
        <p:scale>
          <a:sx n="80" d="100"/>
          <a:sy n="80" d="100"/>
        </p:scale>
        <p:origin x="782" y="62"/>
      </p:cViewPr>
      <p:guideLst>
        <p:guide orient="horz" pos="57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61B5B0-0F3F-4574-AC4A-4D715ADD47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0A1CE-6ACE-4ED5-A8B3-171E652972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7F9B17-A37A-42C9-8030-9CDA9FD7470F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38E9B5-B968-4629-B4B4-F2F9B488BA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B0D94-2D20-439D-B7D0-A1C2405FFD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B9B7-785A-4976-B902-CA7EFE182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448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g>
</file>

<file path=ppt/media/image19.jpg>
</file>

<file path=ppt/media/image2.jpeg>
</file>

<file path=ppt/media/image20.jp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79487-3076-4D15-80FF-6284DC1263E4}" type="datetimeFigureOut">
              <a:rPr lang="en-US" smtClean="0"/>
              <a:t>8/17/2022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A5702-C22C-4453-948F-F1BC33F661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7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הבדל מרכזי ראשון בין הפלטפורומות: האיי-אר-קור עובד הרבה יותר טוב באור יום מאשר האר-טאב-מאפ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185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434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109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09989890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713114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6690891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05928539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3576733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9818699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5523967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3077785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2A1732B-C8F7-496B-B4AB-6659528C6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5" y="-1"/>
            <a:ext cx="12190475" cy="6872401"/>
          </a:xfrm>
          <a:custGeom>
            <a:avLst/>
            <a:gdLst>
              <a:gd name="connsiteX0" fmla="*/ 0 w 12190475"/>
              <a:gd name="connsiteY0" fmla="*/ 1 h 6872401"/>
              <a:gd name="connsiteX1" fmla="*/ 882143 w 12190475"/>
              <a:gd name="connsiteY1" fmla="*/ 1 h 6872401"/>
              <a:gd name="connsiteX2" fmla="*/ 882143 w 12190475"/>
              <a:gd name="connsiteY2" fmla="*/ 6858001 h 6872401"/>
              <a:gd name="connsiteX3" fmla="*/ 0 w 12190475"/>
              <a:gd name="connsiteY3" fmla="*/ 6858001 h 6872401"/>
              <a:gd name="connsiteX4" fmla="*/ 914779 w 12190475"/>
              <a:gd name="connsiteY4" fmla="*/ 0 h 6872401"/>
              <a:gd name="connsiteX5" fmla="*/ 12187424 w 12190475"/>
              <a:gd name="connsiteY5" fmla="*/ 0 h 6872401"/>
              <a:gd name="connsiteX6" fmla="*/ 12187424 w 12190475"/>
              <a:gd name="connsiteY6" fmla="*/ 4010026 h 6872401"/>
              <a:gd name="connsiteX7" fmla="*/ 12188888 w 12190475"/>
              <a:gd name="connsiteY7" fmla="*/ 4010026 h 6872401"/>
              <a:gd name="connsiteX8" fmla="*/ 12188888 w 12190475"/>
              <a:gd name="connsiteY8" fmla="*/ 4796346 h 6872401"/>
              <a:gd name="connsiteX9" fmla="*/ 12190475 w 12190475"/>
              <a:gd name="connsiteY9" fmla="*/ 4796346 h 6872401"/>
              <a:gd name="connsiteX10" fmla="*/ 12190475 w 12190475"/>
              <a:gd name="connsiteY10" fmla="*/ 6872401 h 6872401"/>
              <a:gd name="connsiteX11" fmla="*/ 908622 w 12190475"/>
              <a:gd name="connsiteY11" fmla="*/ 6872401 h 6872401"/>
              <a:gd name="connsiteX12" fmla="*/ 908622 w 12190475"/>
              <a:gd name="connsiteY12" fmla="*/ 4796346 h 6872401"/>
              <a:gd name="connsiteX13" fmla="*/ 4530441 w 12190475"/>
              <a:gd name="connsiteY13" fmla="*/ 4796346 h 6872401"/>
              <a:gd name="connsiteX14" fmla="*/ 4530441 w 12190475"/>
              <a:gd name="connsiteY14" fmla="*/ 4772181 h 6872401"/>
              <a:gd name="connsiteX15" fmla="*/ 914779 w 12190475"/>
              <a:gd name="connsiteY15" fmla="*/ 4772181 h 687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0475" h="6872401">
                <a:moveTo>
                  <a:pt x="0" y="1"/>
                </a:moveTo>
                <a:lnTo>
                  <a:pt x="882143" y="1"/>
                </a:lnTo>
                <a:lnTo>
                  <a:pt x="882143" y="6858001"/>
                </a:lnTo>
                <a:lnTo>
                  <a:pt x="0" y="6858001"/>
                </a:lnTo>
                <a:close/>
                <a:moveTo>
                  <a:pt x="914779" y="0"/>
                </a:moveTo>
                <a:lnTo>
                  <a:pt x="12187424" y="0"/>
                </a:lnTo>
                <a:lnTo>
                  <a:pt x="12187424" y="4010026"/>
                </a:lnTo>
                <a:lnTo>
                  <a:pt x="12188888" y="4010026"/>
                </a:lnTo>
                <a:lnTo>
                  <a:pt x="12188888" y="4796346"/>
                </a:lnTo>
                <a:lnTo>
                  <a:pt x="12190475" y="4796346"/>
                </a:lnTo>
                <a:lnTo>
                  <a:pt x="12190475" y="6872401"/>
                </a:lnTo>
                <a:lnTo>
                  <a:pt x="908622" y="6872401"/>
                </a:lnTo>
                <a:lnTo>
                  <a:pt x="908622" y="4796346"/>
                </a:lnTo>
                <a:lnTo>
                  <a:pt x="4530441" y="4796346"/>
                </a:lnTo>
                <a:lnTo>
                  <a:pt x="4530441" y="4772181"/>
                </a:lnTo>
                <a:lnTo>
                  <a:pt x="914779" y="4772181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C87FF0FA-B9C8-45F9-9BE1-0FE9DAB2F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0146" y="0"/>
            <a:ext cx="3611675" cy="4773251"/>
          </a:xfrm>
          <a:solidFill>
            <a:schemeClr val="tx1">
              <a:alpha val="40000"/>
            </a:schemeClr>
          </a:solidFill>
        </p:spPr>
        <p:txBody>
          <a:bodyPr tIns="320040" anchor="t">
            <a:normAutofit/>
          </a:bodyPr>
          <a:lstStyle>
            <a:lvl1pPr marL="457200">
              <a:lnSpc>
                <a:spcPct val="100000"/>
              </a:lnSpc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Subtitle 7">
            <a:extLst>
              <a:ext uri="{FF2B5EF4-FFF2-40B4-BE49-F238E27FC236}">
                <a16:creationId xmlns:a16="http://schemas.microsoft.com/office/drawing/2014/main" id="{A21E13D9-32A0-414B-8811-425CE64DB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0159" y="4787654"/>
            <a:ext cx="3611662" cy="2070345"/>
          </a:xfrm>
          <a:solidFill>
            <a:schemeClr val="tx1">
              <a:alpha val="40000"/>
            </a:schemeClr>
          </a:solidFill>
        </p:spPr>
        <p:txBody>
          <a:bodyPr tIns="365760">
            <a:normAutofit/>
          </a:bodyPr>
          <a:lstStyle>
            <a:lvl1pPr marL="365760">
              <a:defRPr sz="2000">
                <a:solidFill>
                  <a:schemeClr val="bg2">
                    <a:alpha val="56000"/>
                  </a:scheme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>
                <a:solidFill>
                  <a:schemeClr val="bg2">
                    <a:alpha val="56000"/>
                  </a:schemeClr>
                </a:solidFill>
              </a:rPr>
              <a:t>Click to edit Master subtitle style</a:t>
            </a:r>
            <a:endParaRPr lang="en-US" sz="2000" dirty="0">
              <a:solidFill>
                <a:schemeClr val="bg2">
                  <a:alpha val="56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879B96-0338-4E65-BB51-C23BF0605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A5CD497-6186-406A-B1EF-7A2024CA8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86" y="4780453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904603-E089-46F5-87D5-E0983BAD9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87" y="-7203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9479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450242-4754-4408-A5DC-4D4430462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4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914400 w 12192000"/>
              <a:gd name="connsiteY3" fmla="*/ 6858000 h 6858000"/>
              <a:gd name="connsiteX4" fmla="*/ 0 w 12192000"/>
              <a:gd name="connsiteY4" fmla="*/ 0 h 6858000"/>
              <a:gd name="connsiteX5" fmla="*/ 877824 w 12192000"/>
              <a:gd name="connsiteY5" fmla="*/ 0 h 6858000"/>
              <a:gd name="connsiteX6" fmla="*/ 877824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1440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14400" y="6858000"/>
                </a:lnTo>
                <a:close/>
                <a:moveTo>
                  <a:pt x="0" y="0"/>
                </a:moveTo>
                <a:lnTo>
                  <a:pt x="877824" y="0"/>
                </a:lnTo>
                <a:lnTo>
                  <a:pt x="8778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37762E-A215-4366-9C05-333C5863F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99996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C87FF0FA-B9C8-45F9-9BE1-0FE9DAB2F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0000" y="162560"/>
            <a:ext cx="2869360" cy="4749973"/>
          </a:xfrm>
          <a:noFill/>
        </p:spPr>
        <p:txBody>
          <a:bodyPr tIns="320040" anchor="ctr">
            <a:normAutofit/>
          </a:bodyPr>
          <a:lstStyle>
            <a:lvl1pPr marL="457200">
              <a:lnSpc>
                <a:spcPct val="100000"/>
              </a:lnSpc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Subtitle 7">
            <a:extLst>
              <a:ext uri="{FF2B5EF4-FFF2-40B4-BE49-F238E27FC236}">
                <a16:creationId xmlns:a16="http://schemas.microsoft.com/office/drawing/2014/main" id="{A21E13D9-32A0-414B-8811-425CE64DB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999" y="4912534"/>
            <a:ext cx="3611662" cy="1945466"/>
          </a:xfrm>
          <a:noFill/>
        </p:spPr>
        <p:txBody>
          <a:bodyPr tIns="365760">
            <a:normAutofit/>
          </a:bodyPr>
          <a:lstStyle>
            <a:lvl1pPr marL="457200">
              <a:defRPr sz="2000">
                <a:solidFill>
                  <a:schemeClr val="bg2">
                    <a:alpha val="56000"/>
                  </a:scheme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>
                <a:solidFill>
                  <a:schemeClr val="bg2">
                    <a:alpha val="56000"/>
                  </a:schemeClr>
                </a:solidFill>
              </a:rPr>
              <a:t>Click to edit Master subtitle style</a:t>
            </a:r>
            <a:endParaRPr lang="en-US" sz="2000" dirty="0">
              <a:solidFill>
                <a:schemeClr val="bg2">
                  <a:alpha val="56000"/>
                </a:scheme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64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5079462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FFBA-B7FA-43C2-A543-187E29A6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EB4886C6-7F2A-4A13-85F1-EFDA370C5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9FAAFC2-F91B-4189-A9FA-0696BF84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5B673D0-3765-46AD-B094-DDF79E46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noFill/>
                </a:ln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A31187-FB8B-4DDF-A5A9-69AB1359F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19D35D3-D14B-4B07-BDBD-91A5AC3A088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44168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DABBBB8-A467-4BC1-B67B-84F2CE43AE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4168" y="4776723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987AC28-444C-4196-9E47-A4EF896A23C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344168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6294C3D0-06EC-44FE-B004-772B2B4AD01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050792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B90A362-5B2F-42A1-9C37-B7A2C1DB52C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4050792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0B5E1E4-F9B1-48B7-99FD-CF1FB5D1CE58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050792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52B3635E-2CD2-4789-B716-0726983B98D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66560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381C480-45F8-4827-9037-7539C3EB8AE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766560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5C234DF-E3C1-404B-AB97-2C7A46E4B5B1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766560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9F5C4372-9497-41A1-B420-2B0107C0AF7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3184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8F45840-878E-43B2-A803-74771B0806E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473184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CB5A8C9-D514-49FE-8865-6B145CE41444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473184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694595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EF80CB87-A239-40AE-85FA-01D245F19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23704B0-67D9-4193-9064-08E51EDDF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320040"/>
            <a:ext cx="7381875" cy="752955"/>
          </a:xfrm>
        </p:spPr>
        <p:txBody>
          <a:bodyPr wrap="square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1FB0A3F-5AFA-420D-965E-C72D1EB23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1194280"/>
            <a:ext cx="7381875" cy="4322275"/>
          </a:xfrm>
        </p:spPr>
        <p:txBody>
          <a:bodyPr>
            <a:normAutofit/>
          </a:bodyPr>
          <a:lstStyle/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C9C25CB-DEDF-46B3-BF33-CDFD2C6F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</p:spPr>
        <p:txBody>
          <a:bodyPr/>
          <a:lstStyle/>
          <a:p>
            <a:r>
              <a:rPr lang="en-US">
                <a:latin typeface="+mn-lt"/>
              </a:rPr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2BE3C0D-3A0F-4F87-A282-B89DF405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</p:spPr>
        <p:txBody>
          <a:bodyPr/>
          <a:lstStyle/>
          <a:p>
            <a:r>
              <a:rPr lang="en-US" dirty="0">
                <a:latin typeface="+mn-lt"/>
              </a:rPr>
              <a:t>Sample Footer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C3CF370-38A0-483A-B54B-2E069363D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91513" y="0"/>
            <a:ext cx="0" cy="59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36BBA0-0536-4889-8887-301D33F3D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E301FA2-804E-463C-AF86-C73F697A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26BB2-A295-414E-A22B-85305E9998A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3608" y="0"/>
            <a:ext cx="3904488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049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0094CF-2871-4DDF-AC40-0C19BEA25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A5715-1FF7-4E6E-AB26-D1D2AF411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4363831" cy="2042149"/>
          </a:xfrm>
          <a:solidFill>
            <a:schemeClr val="tx2"/>
          </a:solidFill>
        </p:spPr>
        <p:txBody>
          <a:bodyPr anchor="ctr"/>
          <a:lstStyle>
            <a:lvl1pPr marL="457200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ED24DC0D-1282-4C4E-A478-FE21FA1D2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5" y="2246049"/>
            <a:ext cx="3457572" cy="3266357"/>
          </a:xfrm>
        </p:spPr>
        <p:txBody>
          <a:bodyPr/>
          <a:lstStyle/>
          <a:p>
            <a:pPr lvl="0"/>
            <a:r>
              <a:rPr lang="en-US">
                <a:solidFill>
                  <a:schemeClr val="tx2"/>
                </a:solidFill>
                <a:latin typeface="+mn-lt"/>
              </a:rPr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89AF83-EAB4-45B3-88E0-7E887F1A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66021" y="-1"/>
            <a:ext cx="0" cy="59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CB34A0-36A4-44C8-86AA-7340C3906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7D662CC8-6EC6-4BA7-A49C-0790C1FC14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4" y="5958000"/>
            <a:ext cx="3457576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340B371-E7CE-4F58-B890-3DB2437A8A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65036" y="-3175"/>
            <a:ext cx="7827264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78DFA1B0-2A4F-4E75-8793-C9EF0A48D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67212" y="5958000"/>
            <a:ext cx="5400675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0703DF-A59D-404B-9F97-4E0335909B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600" y="5961888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66B571D-4F8A-4FD9-B1CD-0EE8887D6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7837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B56296-1077-490F-AD3B-51C42732E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FAA7E-0E06-4760-8C38-061DBED558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904488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E08D24-2048-4277-B952-4B912357A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7213" y="441325"/>
            <a:ext cx="7381875" cy="3644968"/>
          </a:xfrm>
        </p:spPr>
        <p:txBody>
          <a:bodyPr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btitle 2">
            <a:extLst>
              <a:ext uri="{FF2B5EF4-FFF2-40B4-BE49-F238E27FC236}">
                <a16:creationId xmlns:a16="http://schemas.microsoft.com/office/drawing/2014/main" id="{9B3931E3-625E-49D6-BB15-6E087FE9C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7213" y="4101151"/>
            <a:ext cx="7381875" cy="1415405"/>
          </a:xfrm>
        </p:spPr>
        <p:txBody>
          <a:bodyPr wrap="square" anchor="t" anchorCtr="0">
            <a:normAutofit/>
          </a:bodyPr>
          <a:lstStyle/>
          <a:p>
            <a:r>
              <a:rPr lang="en-US">
                <a:solidFill>
                  <a:schemeClr val="bg2">
                    <a:alpha val="55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bg2">
                  <a:alpha val="5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D721B96-BE90-48B8-837A-BA518651B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53D12F-8664-4647-AA6A-5D31AC1D6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00486" y="0"/>
            <a:ext cx="0" cy="59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700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0622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26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1300341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4003821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8839181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6205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321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77980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21" r:id="rId19"/>
    <p:sldLayoutId id="2147483722" r:id="rId20"/>
    <p:sldLayoutId id="2147483724" r:id="rId21"/>
    <p:sldLayoutId id="2147483725" r:id="rId22"/>
    <p:sldLayoutId id="2147483662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true-and-false-png/download/46200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3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1.png"/><Relationship Id="rId5" Type="http://schemas.microsoft.com/office/2007/relationships/media" Target="../media/media3.mp4"/><Relationship Id="rId10" Type="http://schemas.openxmlformats.org/officeDocument/2006/relationships/notesSlide" Target="../notesSlides/notesSlide1.xml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gif"/><Relationship Id="rId3" Type="http://schemas.microsoft.com/office/2007/relationships/media" Target="../media/media6.mp4"/><Relationship Id="rId7" Type="http://schemas.openxmlformats.org/officeDocument/2006/relationships/image" Target="../media/image1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6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5585463-4ED5-4981-9444-90CE2CAC1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588" y="14404"/>
            <a:ext cx="12190412" cy="682919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E184D94-F8EF-435F-9A63-D9B409F55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0096" y="0"/>
            <a:ext cx="3611675" cy="4773251"/>
          </a:xfrm>
        </p:spPr>
        <p:txBody>
          <a:bodyPr>
            <a:normAutofit fontScale="90000"/>
          </a:bodyPr>
          <a:lstStyle/>
          <a:p>
            <a:r>
              <a:rPr lang="en-US" sz="4000" b="1" i="1" dirty="0"/>
              <a:t>Autonomous vehicle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1800" i="1" dirty="0"/>
              <a:t>instructed by:</a:t>
            </a:r>
            <a:br>
              <a:rPr lang="en-US" sz="1800" i="1" dirty="0"/>
            </a:br>
            <a:r>
              <a:rPr lang="en-US" sz="1800" i="1" dirty="0"/>
              <a:t>Professor Boaz Ben Moshe</a:t>
            </a:r>
            <a:endParaRPr lang="en-US" sz="4000" i="1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F105CE59-351A-3371-8B44-9AB3339A1D1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577580" cy="117331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vert="horz" lIns="91440" tIns="320040" rIns="91440" bIns="45720" rtlCol="0" anchor="t">
            <a:normAutofit fontScale="25000" lnSpcReduction="20000"/>
          </a:bodyPr>
          <a:lstStyle>
            <a:lvl1pPr marL="45720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0" b="1" i="1" dirty="0"/>
              <a:t>31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1800" i="1" dirty="0"/>
            </a:b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7540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9ED09-B63B-40C0-96EE-AC8FEDC3E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45440-1E61-41D7-95AC-D5CA72BE3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70" y="2246049"/>
            <a:ext cx="4023359" cy="326635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i="1" dirty="0">
                <a:solidFill>
                  <a:schemeClr val="tx1"/>
                </a:solidFill>
              </a:rPr>
              <a:t>We thank our supervisor Professor Boaz, who accompanied us throughout the entire project and despite all the complexities of being the head of a department and managing students at the same time, you managed to be here when needed and consider different situations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tx1"/>
                </a:solidFill>
              </a:rPr>
              <a:t>Great appreciation...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C04BF-3294-4481-A7C1-B36A3BE8375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August 17, 2022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0D4D343-4CC9-4EF0-95BA-17D53186CFA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2" t="16214" r="-12" b="49510"/>
          <a:stretch/>
        </p:blipFill>
        <p:spPr>
          <a:xfrm>
            <a:off x="4364736" y="-3889"/>
            <a:ext cx="7827264" cy="5961888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67CF5-3E67-44E0-836F-9CEB65277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Final project – Autonomous vehicle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1DD14-4F86-4096-B2F0-9F372E1D5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A3C91A-4721-755D-5802-1CDED3BBDC1E}"/>
              </a:ext>
            </a:extLst>
          </p:cNvPr>
          <p:cNvSpPr/>
          <p:nvPr/>
        </p:nvSpPr>
        <p:spPr>
          <a:xfrm>
            <a:off x="349249" y="5864502"/>
            <a:ext cx="9982200" cy="5238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u="sng">
                <a:solidFill>
                  <a:schemeClr val="tx1"/>
                </a:solidFill>
              </a:rPr>
              <a:t>https://github.com/EladVaknin/Final_Project_autonomous_car</a:t>
            </a:r>
            <a:endParaRPr lang="en-US" sz="1800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8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83F5-9CA7-462F-8BCF-EC496F7F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00DFFE3C-89B2-4733-8150-A1647C6CD18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August 17, 2022</a:t>
            </a:r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D267A35C-5E7E-4EB8-A868-DEB1C5134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74968" y="3983887"/>
            <a:ext cx="3249933" cy="900000"/>
          </a:xfrm>
        </p:spPr>
        <p:txBody>
          <a:bodyPr/>
          <a:lstStyle/>
          <a:p>
            <a:r>
              <a:rPr lang="en-US" dirty="0"/>
              <a:t>Final project – Autonomous vehicle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FA25A09C-C686-4689-A4B7-22380BC3D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EB0904CD-68F5-49B3-A991-18E70300784E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l="8523" r="8523"/>
          <a:stretch/>
        </p:blipFill>
        <p:spPr>
          <a:xfrm>
            <a:off x="8455023" y="3472060"/>
            <a:ext cx="2056785" cy="2447617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DCB86-83F9-4256-9A43-2F4F1F1B7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94914" y="2727911"/>
            <a:ext cx="2997469" cy="365760"/>
          </a:xfrm>
        </p:spPr>
        <p:txBody>
          <a:bodyPr/>
          <a:lstStyle/>
          <a:p>
            <a:r>
              <a:rPr lang="en-US" sz="1800" i="1" dirty="0"/>
              <a:t>Professor </a:t>
            </a:r>
            <a:r>
              <a:rPr lang="en-US" dirty="0"/>
              <a:t>Boaz Ben Moshe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D78D1499-614D-4D00-946E-9FCDC91C0F1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/>
          <a:srcRect l="17730" t="228" r="1434" b="-228"/>
          <a:stretch/>
        </p:blipFill>
        <p:spPr>
          <a:xfrm>
            <a:off x="5263393" y="3461335"/>
            <a:ext cx="2048618" cy="245834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73AC-C6A4-4C76-9D41-F01FC7508C35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361778" y="5953460"/>
            <a:ext cx="2286000" cy="365760"/>
          </a:xfrm>
        </p:spPr>
        <p:txBody>
          <a:bodyPr/>
          <a:lstStyle/>
          <a:p>
            <a:r>
              <a:rPr lang="en-US" dirty="0"/>
              <a:t>Avigael Abitbol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51EE4F2-ACD5-432C-BFB8-DACCF65DEB2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4"/>
          <a:srcRect l="49400" t="5000" b="44011"/>
          <a:stretch/>
        </p:blipFill>
        <p:spPr>
          <a:xfrm>
            <a:off x="2272493" y="3472060"/>
            <a:ext cx="1864444" cy="2485581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8A2A9C-0CF6-4114-B93A-48468613388C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5769065" y="5957641"/>
            <a:ext cx="2286000" cy="365760"/>
          </a:xfrm>
        </p:spPr>
        <p:txBody>
          <a:bodyPr/>
          <a:lstStyle/>
          <a:p>
            <a:r>
              <a:rPr lang="en-US" dirty="0"/>
              <a:t>Afik Peretz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EB78FB-45FD-448C-8E35-DF8E2BCF3C8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2791178" y="3168065"/>
            <a:ext cx="1345759" cy="365760"/>
          </a:xfrm>
        </p:spPr>
        <p:txBody>
          <a:bodyPr/>
          <a:lstStyle/>
          <a:p>
            <a:r>
              <a:rPr lang="en-US" dirty="0"/>
              <a:t>Student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737B14F7-5C43-4AC6-B3E8-14EECCE3D43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/>
          <a:srcRect l="8333" r="8333"/>
          <a:stretch/>
        </p:blipFill>
        <p:spPr>
          <a:xfrm>
            <a:off x="5359247" y="442800"/>
            <a:ext cx="1840101" cy="2231304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032A5C-DCC7-4416-89E0-1CB0F24A1D4D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924189" y="5957641"/>
            <a:ext cx="2286000" cy="365760"/>
          </a:xfrm>
        </p:spPr>
        <p:txBody>
          <a:bodyPr/>
          <a:lstStyle/>
          <a:p>
            <a:r>
              <a:rPr lang="en-US" dirty="0"/>
              <a:t>Elad Vaknin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E466F9-91B6-4084-B874-68964D71C240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5843584" y="3147478"/>
            <a:ext cx="2286000" cy="741904"/>
          </a:xfrm>
        </p:spPr>
        <p:txBody>
          <a:bodyPr/>
          <a:lstStyle/>
          <a:p>
            <a:r>
              <a:rPr lang="en-US" dirty="0"/>
              <a:t>Student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E9CF622B-EDCD-07CD-D4E2-68F43F9BA3CE}"/>
              </a:ext>
            </a:extLst>
          </p:cNvPr>
          <p:cNvSpPr txBox="1">
            <a:spLocks/>
          </p:cNvSpPr>
          <p:nvPr/>
        </p:nvSpPr>
        <p:spPr>
          <a:xfrm>
            <a:off x="5769826" y="143807"/>
            <a:ext cx="2286000" cy="7419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Instructor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5E1648A4-725E-F6BB-576C-F29BDE41C46B}"/>
              </a:ext>
            </a:extLst>
          </p:cNvPr>
          <p:cNvSpPr txBox="1">
            <a:spLocks/>
          </p:cNvSpPr>
          <p:nvPr/>
        </p:nvSpPr>
        <p:spPr>
          <a:xfrm>
            <a:off x="9105902" y="3159952"/>
            <a:ext cx="1147014" cy="387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16455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CFB4-FE2A-4F7F-A1BF-9B365B78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About…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83294-FC82-44BD-8950-B0EE11FC6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A7951-2CDA-4C6E-8D59-129502D25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EBC035-02C7-4687-9A2B-B3A00E6C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0E8025F-E050-167E-C305-9AB8FDC41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30" b="20499"/>
          <a:stretch/>
        </p:blipFill>
        <p:spPr>
          <a:xfrm>
            <a:off x="665543" y="2258170"/>
            <a:ext cx="5130957" cy="213095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5806EBC-832E-EDEC-AE0E-AC29734CBFB2}"/>
              </a:ext>
            </a:extLst>
          </p:cNvPr>
          <p:cNvSpPr/>
          <p:nvPr/>
        </p:nvSpPr>
        <p:spPr>
          <a:xfrm>
            <a:off x="6502817" y="2579815"/>
            <a:ext cx="1455142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Vs.</a:t>
            </a:r>
            <a:endParaRPr lang="en-US" sz="8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7" name="Picture 16" descr="A picture containing shape&#10;&#10;Description automatically generated">
            <a:extLst>
              <a:ext uri="{FF2B5EF4-FFF2-40B4-BE49-F238E27FC236}">
                <a16:creationId xmlns:a16="http://schemas.microsoft.com/office/drawing/2014/main" id="{D2F9AEF0-18ED-245B-0ACA-50D5FCCC7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0675" y="2169973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C3AAB-B753-AA31-BAC5-7A927AF12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F932AC97-C7C7-A202-AF63-49FB0A901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252667"/>
              </p:ext>
            </p:extLst>
          </p:nvPr>
        </p:nvGraphicFramePr>
        <p:xfrm>
          <a:off x="733647" y="361912"/>
          <a:ext cx="5677786" cy="583965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583821">
                  <a:extLst>
                    <a:ext uri="{9D8B030D-6E8A-4147-A177-3AD203B41FA5}">
                      <a16:colId xmlns:a16="http://schemas.microsoft.com/office/drawing/2014/main" val="63699119"/>
                    </a:ext>
                  </a:extLst>
                </a:gridCol>
                <a:gridCol w="1362385">
                  <a:extLst>
                    <a:ext uri="{9D8B030D-6E8A-4147-A177-3AD203B41FA5}">
                      <a16:colId xmlns:a16="http://schemas.microsoft.com/office/drawing/2014/main" val="961597443"/>
                    </a:ext>
                  </a:extLst>
                </a:gridCol>
                <a:gridCol w="1731580">
                  <a:extLst>
                    <a:ext uri="{9D8B030D-6E8A-4147-A177-3AD203B41FA5}">
                      <a16:colId xmlns:a16="http://schemas.microsoft.com/office/drawing/2014/main" val="191077824"/>
                    </a:ext>
                  </a:extLst>
                </a:gridCol>
              </a:tblGrid>
              <a:tr h="4434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AR-CORE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RTAB-Map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743447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Hardware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654634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Dealing with daylight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353661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Heat 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719334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Distance marking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25925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Requires a budget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82035"/>
                  </a:ext>
                </a:extLst>
              </a:tr>
              <a:tr h="7653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 only on android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51271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Based on SLAM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09484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 with IOS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027637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Open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325675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Close loop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5002288"/>
                  </a:ext>
                </a:extLst>
              </a:tr>
              <a:tr h="443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sensitivity to displacement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224333"/>
                  </a:ext>
                </a:extLst>
              </a:tr>
            </a:tbl>
          </a:graphicData>
        </a:graphic>
      </p:graphicFrame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5D2246B0-4601-5935-F368-AC35983795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718625" y="1202924"/>
            <a:ext cx="438930" cy="565429"/>
          </a:xfrm>
          <a:prstGeom prst="rect">
            <a:avLst/>
          </a:prstGeom>
        </p:spPr>
      </p:pic>
      <p:pic>
        <p:nvPicPr>
          <p:cNvPr id="24" name="Picture 23" descr="Logo, icon&#10;&#10;Description automatically generated">
            <a:extLst>
              <a:ext uri="{FF2B5EF4-FFF2-40B4-BE49-F238E27FC236}">
                <a16:creationId xmlns:a16="http://schemas.microsoft.com/office/drawing/2014/main" id="{B114039B-7468-924A-BC9F-EB95EA72FC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5189114" y="1198385"/>
            <a:ext cx="440503" cy="565429"/>
          </a:xfrm>
          <a:prstGeom prst="rect">
            <a:avLst/>
          </a:prstGeom>
        </p:spPr>
      </p:pic>
      <p:pic>
        <p:nvPicPr>
          <p:cNvPr id="26" name="Picture 25" descr="Logo, icon&#10;&#10;Description automatically generated">
            <a:extLst>
              <a:ext uri="{FF2B5EF4-FFF2-40B4-BE49-F238E27FC236}">
                <a16:creationId xmlns:a16="http://schemas.microsoft.com/office/drawing/2014/main" id="{001CF770-ECE4-DA7C-2FA3-167A49C54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23006" y="1656945"/>
            <a:ext cx="438930" cy="565429"/>
          </a:xfrm>
          <a:prstGeom prst="rect">
            <a:avLst/>
          </a:prstGeom>
        </p:spPr>
      </p:pic>
      <p:pic>
        <p:nvPicPr>
          <p:cNvPr id="27" name="Picture 26" descr="Logo, icon&#10;&#10;Description automatically generated">
            <a:extLst>
              <a:ext uri="{FF2B5EF4-FFF2-40B4-BE49-F238E27FC236}">
                <a16:creationId xmlns:a16="http://schemas.microsoft.com/office/drawing/2014/main" id="{341DA20B-6B36-918E-47A6-868428DFF0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3679102" y="781267"/>
            <a:ext cx="440503" cy="565429"/>
          </a:xfrm>
          <a:prstGeom prst="rect">
            <a:avLst/>
          </a:prstGeom>
        </p:spPr>
      </p:pic>
      <p:pic>
        <p:nvPicPr>
          <p:cNvPr id="28" name="Picture 27" descr="Logo, icon&#10;&#10;Description automatically generated">
            <a:extLst>
              <a:ext uri="{FF2B5EF4-FFF2-40B4-BE49-F238E27FC236}">
                <a16:creationId xmlns:a16="http://schemas.microsoft.com/office/drawing/2014/main" id="{B126D69C-D0BB-45B8-14FE-78F4BF2D2C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703602" y="2115445"/>
            <a:ext cx="438930" cy="565429"/>
          </a:xfrm>
          <a:prstGeom prst="rect">
            <a:avLst/>
          </a:prstGeom>
        </p:spPr>
      </p:pic>
      <p:pic>
        <p:nvPicPr>
          <p:cNvPr id="29" name="Picture 28" descr="Logo, icon&#10;&#10;Description automatically generated">
            <a:extLst>
              <a:ext uri="{FF2B5EF4-FFF2-40B4-BE49-F238E27FC236}">
                <a16:creationId xmlns:a16="http://schemas.microsoft.com/office/drawing/2014/main" id="{6B1DE061-FCB5-CA9E-AB3F-49CE00B4EF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20490" y="752935"/>
            <a:ext cx="438930" cy="565429"/>
          </a:xfrm>
          <a:prstGeom prst="rect">
            <a:avLst/>
          </a:prstGeom>
        </p:spPr>
      </p:pic>
      <p:pic>
        <p:nvPicPr>
          <p:cNvPr id="30" name="Picture 29" descr="Logo, icon&#10;&#10;Description automatically generated">
            <a:extLst>
              <a:ext uri="{FF2B5EF4-FFF2-40B4-BE49-F238E27FC236}">
                <a16:creationId xmlns:a16="http://schemas.microsoft.com/office/drawing/2014/main" id="{3E036825-B877-7BA9-DE5D-A7D9ABC0FC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3665504" y="1642771"/>
            <a:ext cx="440503" cy="565429"/>
          </a:xfrm>
          <a:prstGeom prst="rect">
            <a:avLst/>
          </a:prstGeom>
        </p:spPr>
      </p:pic>
      <p:pic>
        <p:nvPicPr>
          <p:cNvPr id="31" name="Picture 30" descr="Logo, icon&#10;&#10;Description automatically generated">
            <a:extLst>
              <a:ext uri="{FF2B5EF4-FFF2-40B4-BE49-F238E27FC236}">
                <a16:creationId xmlns:a16="http://schemas.microsoft.com/office/drawing/2014/main" id="{E78A2526-795E-3E72-5F3B-AA7A81B7B8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5174091" y="2100408"/>
            <a:ext cx="440503" cy="565429"/>
          </a:xfrm>
          <a:prstGeom prst="rect">
            <a:avLst/>
          </a:prstGeom>
        </p:spPr>
      </p:pic>
      <p:pic>
        <p:nvPicPr>
          <p:cNvPr id="33" name="Picture 32" descr="Logo, icon&#10;&#10;Description automatically generated">
            <a:extLst>
              <a:ext uri="{FF2B5EF4-FFF2-40B4-BE49-F238E27FC236}">
                <a16:creationId xmlns:a16="http://schemas.microsoft.com/office/drawing/2014/main" id="{97CB58F0-D487-256C-5456-7DB80F630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15168" y="2550672"/>
            <a:ext cx="438930" cy="565429"/>
          </a:xfrm>
          <a:prstGeom prst="rect">
            <a:avLst/>
          </a:prstGeom>
        </p:spPr>
      </p:pic>
      <p:pic>
        <p:nvPicPr>
          <p:cNvPr id="34" name="Picture 33" descr="Logo, icon&#10;&#10;Description automatically generated">
            <a:extLst>
              <a:ext uri="{FF2B5EF4-FFF2-40B4-BE49-F238E27FC236}">
                <a16:creationId xmlns:a16="http://schemas.microsoft.com/office/drawing/2014/main" id="{49899B65-0F0D-D5D6-425B-B91635A014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3655798" y="2531970"/>
            <a:ext cx="440503" cy="565429"/>
          </a:xfrm>
          <a:prstGeom prst="rect">
            <a:avLst/>
          </a:prstGeom>
        </p:spPr>
      </p:pic>
      <p:pic>
        <p:nvPicPr>
          <p:cNvPr id="35" name="Picture 34" descr="Logo, icon&#10;&#10;Description automatically generated">
            <a:extLst>
              <a:ext uri="{FF2B5EF4-FFF2-40B4-BE49-F238E27FC236}">
                <a16:creationId xmlns:a16="http://schemas.microsoft.com/office/drawing/2014/main" id="{367F51FC-E03E-3584-75A7-A7397525DB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711578" y="3761010"/>
            <a:ext cx="438930" cy="565429"/>
          </a:xfrm>
          <a:prstGeom prst="rect">
            <a:avLst/>
          </a:prstGeom>
        </p:spPr>
      </p:pic>
      <p:pic>
        <p:nvPicPr>
          <p:cNvPr id="36" name="Picture 35" descr="Logo, icon&#10;&#10;Description automatically generated">
            <a:extLst>
              <a:ext uri="{FF2B5EF4-FFF2-40B4-BE49-F238E27FC236}">
                <a16:creationId xmlns:a16="http://schemas.microsoft.com/office/drawing/2014/main" id="{E5B0336F-094A-30AF-9A5E-1F10B78FC0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40403" y="3710207"/>
            <a:ext cx="438930" cy="565429"/>
          </a:xfrm>
          <a:prstGeom prst="rect">
            <a:avLst/>
          </a:prstGeom>
        </p:spPr>
      </p:pic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559224CB-FFDA-0C7C-AF22-9986FEB17A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717475" y="3116101"/>
            <a:ext cx="438930" cy="565429"/>
          </a:xfrm>
          <a:prstGeom prst="rect">
            <a:avLst/>
          </a:prstGeom>
        </p:spPr>
      </p:pic>
      <p:pic>
        <p:nvPicPr>
          <p:cNvPr id="38" name="Picture 37" descr="Logo, icon&#10;&#10;Description automatically generated">
            <a:extLst>
              <a:ext uri="{FF2B5EF4-FFF2-40B4-BE49-F238E27FC236}">
                <a16:creationId xmlns:a16="http://schemas.microsoft.com/office/drawing/2014/main" id="{C79D6FA9-F50F-85C5-145D-32DC97552A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5174090" y="3128048"/>
            <a:ext cx="440503" cy="565429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1A6FF247-5925-1C7B-BACA-C55E60243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9621" y="361912"/>
            <a:ext cx="4800288" cy="5839658"/>
          </a:xfrm>
          <a:prstGeom prst="rect">
            <a:avLst/>
          </a:prstGeom>
        </p:spPr>
      </p:pic>
      <p:sp>
        <p:nvSpPr>
          <p:cNvPr id="41" name="Date Placeholder 1">
            <a:extLst>
              <a:ext uri="{FF2B5EF4-FFF2-40B4-BE49-F238E27FC236}">
                <a16:creationId xmlns:a16="http://schemas.microsoft.com/office/drawing/2014/main" id="{DD51EE8F-9EC8-A98E-ACF3-9208DBD5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latin typeface="+mn-lt"/>
              </a:rPr>
              <a:t>August 17, 2022</a:t>
            </a:r>
          </a:p>
        </p:txBody>
      </p:sp>
      <p:pic>
        <p:nvPicPr>
          <p:cNvPr id="43" name="Picture 42" descr="Logo, icon&#10;&#10;Description automatically generated">
            <a:extLst>
              <a:ext uri="{FF2B5EF4-FFF2-40B4-BE49-F238E27FC236}">
                <a16:creationId xmlns:a16="http://schemas.microsoft.com/office/drawing/2014/main" id="{B50AB3E3-748D-97CE-01B3-87B8C739F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3682979" y="4209719"/>
            <a:ext cx="440503" cy="565429"/>
          </a:xfrm>
          <a:prstGeom prst="rect">
            <a:avLst/>
          </a:prstGeom>
        </p:spPr>
      </p:pic>
      <p:pic>
        <p:nvPicPr>
          <p:cNvPr id="44" name="Picture 43" descr="Logo, icon&#10;&#10;Description automatically generated">
            <a:extLst>
              <a:ext uri="{FF2B5EF4-FFF2-40B4-BE49-F238E27FC236}">
                <a16:creationId xmlns:a16="http://schemas.microsoft.com/office/drawing/2014/main" id="{47798A5A-D58A-CD0F-A18D-3A6EFC27A5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23006" y="4187517"/>
            <a:ext cx="438930" cy="565429"/>
          </a:xfrm>
          <a:prstGeom prst="rect">
            <a:avLst/>
          </a:prstGeom>
        </p:spPr>
      </p:pic>
      <p:pic>
        <p:nvPicPr>
          <p:cNvPr id="45" name="Picture 44" descr="Logo, icon&#10;&#10;Description automatically generated">
            <a:extLst>
              <a:ext uri="{FF2B5EF4-FFF2-40B4-BE49-F238E27FC236}">
                <a16:creationId xmlns:a16="http://schemas.microsoft.com/office/drawing/2014/main" id="{CD805380-37CA-EAC4-F093-D1AED59D92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681977" y="4632705"/>
            <a:ext cx="438930" cy="565429"/>
          </a:xfrm>
          <a:prstGeom prst="rect">
            <a:avLst/>
          </a:prstGeom>
        </p:spPr>
      </p:pic>
      <p:pic>
        <p:nvPicPr>
          <p:cNvPr id="46" name="Picture 45" descr="Logo, icon&#10;&#10;Description automatically generated">
            <a:extLst>
              <a:ext uri="{FF2B5EF4-FFF2-40B4-BE49-F238E27FC236}">
                <a16:creationId xmlns:a16="http://schemas.microsoft.com/office/drawing/2014/main" id="{FD9E4E3A-272F-CDB6-E784-7B6361D8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31705" y="4641768"/>
            <a:ext cx="438930" cy="565429"/>
          </a:xfrm>
          <a:prstGeom prst="rect">
            <a:avLst/>
          </a:prstGeom>
        </p:spPr>
      </p:pic>
      <p:pic>
        <p:nvPicPr>
          <p:cNvPr id="47" name="Picture 46" descr="Logo, icon&#10;&#10;Description automatically generated">
            <a:extLst>
              <a:ext uri="{FF2B5EF4-FFF2-40B4-BE49-F238E27FC236}">
                <a16:creationId xmlns:a16="http://schemas.microsoft.com/office/drawing/2014/main" id="{B48BA6D9-E2C6-6B4A-EFB9-3F4396E434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5220414" y="5078598"/>
            <a:ext cx="438930" cy="565429"/>
          </a:xfrm>
          <a:prstGeom prst="rect">
            <a:avLst/>
          </a:prstGeom>
        </p:spPr>
      </p:pic>
      <p:pic>
        <p:nvPicPr>
          <p:cNvPr id="48" name="Picture 47" descr="Logo, icon&#10;&#10;Description automatically generated">
            <a:extLst>
              <a:ext uri="{FF2B5EF4-FFF2-40B4-BE49-F238E27FC236}">
                <a16:creationId xmlns:a16="http://schemas.microsoft.com/office/drawing/2014/main" id="{95A813D1-BDEE-FC22-52BC-CBC629B26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3668951" y="5117834"/>
            <a:ext cx="440503" cy="565429"/>
          </a:xfrm>
          <a:prstGeom prst="rect">
            <a:avLst/>
          </a:prstGeom>
        </p:spPr>
      </p:pic>
      <p:pic>
        <p:nvPicPr>
          <p:cNvPr id="49" name="Picture 48" descr="Logo, icon&#10;&#10;Description automatically generated">
            <a:extLst>
              <a:ext uri="{FF2B5EF4-FFF2-40B4-BE49-F238E27FC236}">
                <a16:creationId xmlns:a16="http://schemas.microsoft.com/office/drawing/2014/main" id="{36ADF0FA-8794-22B6-ACB1-231BCC532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1270"/>
          <a:stretch/>
        </p:blipFill>
        <p:spPr>
          <a:xfrm>
            <a:off x="5174089" y="5648088"/>
            <a:ext cx="440503" cy="565429"/>
          </a:xfrm>
          <a:prstGeom prst="rect">
            <a:avLst/>
          </a:prstGeom>
        </p:spPr>
      </p:pic>
      <p:pic>
        <p:nvPicPr>
          <p:cNvPr id="50" name="Picture 49" descr="Logo, icon&#10;&#10;Description automatically generated">
            <a:extLst>
              <a:ext uri="{FF2B5EF4-FFF2-40B4-BE49-F238E27FC236}">
                <a16:creationId xmlns:a16="http://schemas.microsoft.com/office/drawing/2014/main" id="{B5028F73-26C1-F50A-A5DC-D796E008DE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1444"/>
          <a:stretch/>
        </p:blipFill>
        <p:spPr>
          <a:xfrm>
            <a:off x="3703602" y="5654843"/>
            <a:ext cx="438930" cy="565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09E8F6-2B02-E538-945B-27FBBFFE4F1C}"/>
              </a:ext>
            </a:extLst>
          </p:cNvPr>
          <p:cNvSpPr txBox="1">
            <a:spLocks/>
          </p:cNvSpPr>
          <p:nvPr/>
        </p:nvSpPr>
        <p:spPr>
          <a:xfrm>
            <a:off x="758345" y="6222986"/>
            <a:ext cx="11306175" cy="738664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C9D1D9"/>
                </a:solidFill>
                <a:latin typeface="-apple-system"/>
              </a:rPr>
              <a:t>ARCore</a:t>
            </a:r>
            <a:r>
              <a:rPr lang="en-US" b="1" dirty="0">
                <a:solidFill>
                  <a:srgbClr val="C9D1D9"/>
                </a:solidFill>
                <a:latin typeface="-apple-system"/>
              </a:rPr>
              <a:t> VS RTAB-Map</a:t>
            </a:r>
          </a:p>
        </p:txBody>
      </p:sp>
    </p:spTree>
    <p:extLst>
      <p:ext uri="{BB962C8B-B14F-4D97-AF65-F5344CB8AC3E}">
        <p14:creationId xmlns:p14="http://schemas.microsoft.com/office/powerpoint/2010/main" val="1320742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DE3A-C91D-4AA8-9DE5-F774A42AF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AR-CORE and RTAB-MAP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86C03-AE99-4799-AE8A-69386682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August 17, 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9BB2E-EA34-4D43-B66B-842FD0A19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– Autonomous vehicle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5AE30-4CB9-4E40-B29D-5221942C6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VID-20220608-WA0003">
            <a:hlinkClick r:id="" action="ppaction://media"/>
            <a:extLst>
              <a:ext uri="{FF2B5EF4-FFF2-40B4-BE49-F238E27FC236}">
                <a16:creationId xmlns:a16="http://schemas.microsoft.com/office/drawing/2014/main" id="{078B983D-E772-5800-EF06-F698CF850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7078" y="1543844"/>
            <a:ext cx="2178658" cy="4064000"/>
          </a:xfrm>
          <a:prstGeom prst="rect">
            <a:avLst/>
          </a:prstGeom>
        </p:spPr>
      </p:pic>
      <p:pic>
        <p:nvPicPr>
          <p:cNvPr id="10" name="VID-20220608-WA0005">
            <a:hlinkClick r:id="" action="ppaction://media"/>
            <a:extLst>
              <a:ext uri="{FF2B5EF4-FFF2-40B4-BE49-F238E27FC236}">
                <a16:creationId xmlns:a16="http://schemas.microsoft.com/office/drawing/2014/main" id="{FDDF5B44-46F9-1635-CD1D-3165BC19460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128176" y="1543844"/>
            <a:ext cx="2178658" cy="4064000"/>
          </a:xfrm>
          <a:prstGeom prst="rect">
            <a:avLst/>
          </a:prstGeom>
        </p:spPr>
      </p:pic>
      <p:pic>
        <p:nvPicPr>
          <p:cNvPr id="11" name="VID-20220608-WA0031">
            <a:hlinkClick r:id="" action="ppaction://media"/>
            <a:extLst>
              <a:ext uri="{FF2B5EF4-FFF2-40B4-BE49-F238E27FC236}">
                <a16:creationId xmlns:a16="http://schemas.microsoft.com/office/drawing/2014/main" id="{1A676F87-E0D7-1294-DF8E-9594BB767F3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096000" y="1543844"/>
            <a:ext cx="2178658" cy="4064000"/>
          </a:xfrm>
          <a:prstGeom prst="rect">
            <a:avLst/>
          </a:prstGeom>
        </p:spPr>
      </p:pic>
      <p:pic>
        <p:nvPicPr>
          <p:cNvPr id="12" name="VID-20220608-WA0030">
            <a:hlinkClick r:id="" action="ppaction://media"/>
            <a:extLst>
              <a:ext uri="{FF2B5EF4-FFF2-40B4-BE49-F238E27FC236}">
                <a16:creationId xmlns:a16="http://schemas.microsoft.com/office/drawing/2014/main" id="{F4195AC0-A3FB-6890-FE71-BE540AE60A8F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926167" y="1543844"/>
            <a:ext cx="2112065" cy="40640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0F46AB-2DE8-3F2D-B4D8-A842D8E9913F}"/>
              </a:ext>
            </a:extLst>
          </p:cNvPr>
          <p:cNvCxnSpPr/>
          <p:nvPr/>
        </p:nvCxnSpPr>
        <p:spPr>
          <a:xfrm>
            <a:off x="5716988" y="1543844"/>
            <a:ext cx="0" cy="3990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45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8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88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88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8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8471376-7BA1-4C3C-B8C5-9E6A1D71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August 17, 2022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4C7F57D-A051-47EC-AF8C-46EB10835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– Autonomous vehicle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D0E0E45-AB19-437D-9B70-F67E8B4E6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AA461-4ADC-4EC1-914D-6BE3CC44925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76275" y="136525"/>
            <a:ext cx="7381875" cy="752475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Examples:</a:t>
            </a:r>
          </a:p>
        </p:txBody>
      </p:sp>
      <p:pic>
        <p:nvPicPr>
          <p:cNvPr id="8" name="VID-20220814-WA0144">
            <a:hlinkClick r:id="" action="ppaction://media"/>
            <a:extLst>
              <a:ext uri="{FF2B5EF4-FFF2-40B4-BE49-F238E27FC236}">
                <a16:creationId xmlns:a16="http://schemas.microsoft.com/office/drawing/2014/main" id="{7527FBD3-A67A-A1D4-7A34-674686D441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4231" y="1397000"/>
            <a:ext cx="2643187" cy="4064000"/>
          </a:xfrm>
          <a:prstGeom prst="rect">
            <a:avLst/>
          </a:prstGeom>
        </p:spPr>
      </p:pic>
      <p:pic>
        <p:nvPicPr>
          <p:cNvPr id="13" name="VID-20220814-WA0143">
            <a:hlinkClick r:id="" action="ppaction://media"/>
            <a:extLst>
              <a:ext uri="{FF2B5EF4-FFF2-40B4-BE49-F238E27FC236}">
                <a16:creationId xmlns:a16="http://schemas.microsoft.com/office/drawing/2014/main" id="{71958CF8-779E-C2ED-2756-008A7F59A31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67213" y="1397000"/>
            <a:ext cx="2643187" cy="4064000"/>
          </a:xfrm>
          <a:prstGeom prst="rect">
            <a:avLst/>
          </a:prstGeom>
        </p:spPr>
      </p:pic>
      <p:pic>
        <p:nvPicPr>
          <p:cNvPr id="4" name="Picture 3" descr="Treemap chart&#10;&#10;Description automatically generated with medium confidence">
            <a:extLst>
              <a:ext uri="{FF2B5EF4-FFF2-40B4-BE49-F238E27FC236}">
                <a16:creationId xmlns:a16="http://schemas.microsoft.com/office/drawing/2014/main" id="{CC32AFA0-6AE4-4FFA-361C-1F81BACEDA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5800" y="1397000"/>
            <a:ext cx="27432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9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461CF1-761A-DC2D-2C54-0E0247D4B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August 17, 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A1856-D746-048C-7700-DC5442396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– Autonomous vehicle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C2D89-DAE1-9AC5-04A0-52203449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7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16BEBA-738E-E232-CC90-41AFB6699497}"/>
              </a:ext>
            </a:extLst>
          </p:cNvPr>
          <p:cNvSpPr txBox="1">
            <a:spLocks/>
          </p:cNvSpPr>
          <p:nvPr/>
        </p:nvSpPr>
        <p:spPr>
          <a:xfrm>
            <a:off x="442912" y="323336"/>
            <a:ext cx="11306175" cy="738664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C9D1D9"/>
                </a:solidFill>
                <a:latin typeface="-apple-system"/>
              </a:rPr>
              <a:t>Goals &amp; Results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24136-1690-5119-227B-F2350936BB89}"/>
              </a:ext>
            </a:extLst>
          </p:cNvPr>
          <p:cNvSpPr txBox="1"/>
          <p:nvPr/>
        </p:nvSpPr>
        <p:spPr>
          <a:xfrm>
            <a:off x="571500" y="1262351"/>
            <a:ext cx="1091088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rgbClr val="C9D1D9"/>
                </a:solidFill>
                <a:effectLst/>
                <a:latin typeface="-apple-system"/>
              </a:rPr>
              <a:t>From the vision document: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Development of a navigation solution for autonomous vehicles in the simulator with an emphasis on the reliability of the autonomous software.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Use of innovative hardware components.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Learning mapping and navigation algorithms.</a:t>
            </a:r>
          </a:p>
          <a:p>
            <a:pPr algn="l"/>
            <a:endParaRPr lang="en-US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400" b="1" i="0" dirty="0">
                <a:solidFill>
                  <a:srgbClr val="C9D1D9"/>
                </a:solidFill>
                <a:effectLst/>
                <a:latin typeface="-apple-system"/>
              </a:rPr>
              <a:t>Results: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Development of an Android application that is a software simulator for an autonomous vehicle, the simulator detects potential transitions and knows how to analyze surfaces.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Engaging and learning with innovative Intel RealSense cameras.</a:t>
            </a:r>
          </a:p>
          <a:p>
            <a:pPr algn="l"/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- Research and comparison between the main technologies in the market - AR core VS </a:t>
            </a:r>
            <a:r>
              <a:rPr lang="en-US" sz="2400" b="0" i="0" dirty="0" err="1">
                <a:solidFill>
                  <a:srgbClr val="C9D1D9"/>
                </a:solidFill>
                <a:effectLst/>
                <a:latin typeface="-apple-system"/>
              </a:rPr>
              <a:t>Rtabmap</a:t>
            </a:r>
            <a:r>
              <a:rPr lang="en-US" sz="2400" b="0" i="0" dirty="0">
                <a:solidFill>
                  <a:srgbClr val="C9D1D9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5457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341C-7B58-4B8B-A65C-577B847E3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Misses…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B631A5-5082-4388-B644-8A9819D0D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72F59-EFC7-46A6-852F-9DFB8440E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65F63C-B1AE-4B45-8460-E46399747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6" name="Picture 15" descr="A picture containing text, wall&#10;&#10;Description automatically generated">
            <a:extLst>
              <a:ext uri="{FF2B5EF4-FFF2-40B4-BE49-F238E27FC236}">
                <a16:creationId xmlns:a16="http://schemas.microsoft.com/office/drawing/2014/main" id="{742DCB2E-EFD5-018E-9709-13A81710E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60" t="18898" r="17485" b="17565"/>
          <a:stretch/>
        </p:blipFill>
        <p:spPr>
          <a:xfrm>
            <a:off x="6096000" y="3001533"/>
            <a:ext cx="2153554" cy="3048000"/>
          </a:xfrm>
          <a:prstGeom prst="rect">
            <a:avLst/>
          </a:prstGeom>
        </p:spPr>
      </p:pic>
      <p:pic>
        <p:nvPicPr>
          <p:cNvPr id="18" name="Picture 17" descr="Two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4F13AA61-D993-549A-6FAD-206C402E4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8450"/>
            <a:ext cx="4247762" cy="2389366"/>
          </a:xfrm>
          <a:prstGeom prst="rect">
            <a:avLst/>
          </a:prstGeom>
        </p:spPr>
      </p:pic>
      <p:pic>
        <p:nvPicPr>
          <p:cNvPr id="20" name="Picture 19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387BFA59-CD63-883D-D2EF-EA89E2F69C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50" b="17245"/>
          <a:stretch/>
        </p:blipFill>
        <p:spPr>
          <a:xfrm>
            <a:off x="8443478" y="2992658"/>
            <a:ext cx="2503770" cy="304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626254-4D9E-961F-95C9-E7349FA16B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21" y="1587436"/>
            <a:ext cx="5430008" cy="307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87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4088CD82-037C-4C76-BD19-81D0031FED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2867026" y="0"/>
            <a:ext cx="9324973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79FFB4B-3F50-4192-8752-1C8F0EDD8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076" y="1037814"/>
            <a:ext cx="2509950" cy="4749973"/>
          </a:xfrm>
        </p:spPr>
        <p:txBody>
          <a:bodyPr>
            <a:noAutofit/>
          </a:bodyPr>
          <a:lstStyle/>
          <a:p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The application was developed in </a:t>
            </a:r>
            <a:r>
              <a:rPr lang="en-US" sz="2800" b="1" i="0" dirty="0">
                <a:solidFill>
                  <a:srgbClr val="C9D1D9"/>
                </a:solidFill>
                <a:effectLst/>
                <a:latin typeface="-apple-system"/>
              </a:rPr>
              <a:t>Unity</a:t>
            </a: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 </a:t>
            </a:r>
            <a:b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environment with the </a:t>
            </a:r>
            <a:r>
              <a:rPr lang="en-US" sz="2800" b="1" i="0" dirty="0">
                <a:solidFill>
                  <a:srgbClr val="C9D1D9"/>
                </a:solidFill>
                <a:effectLst/>
                <a:latin typeface="-apple-system"/>
              </a:rPr>
              <a:t>AR Foundation</a:t>
            </a: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 and </a:t>
            </a:r>
            <a:r>
              <a:rPr lang="en-US" sz="2800" b="1" i="0" dirty="0" err="1">
                <a:solidFill>
                  <a:srgbClr val="C9D1D9"/>
                </a:solidFill>
                <a:effectLst/>
                <a:latin typeface="-apple-system"/>
              </a:rPr>
              <a:t>ARCore</a:t>
            </a:r>
            <a:r>
              <a:rPr lang="en-US" sz="2800" b="1" i="0" dirty="0">
                <a:solidFill>
                  <a:srgbClr val="C9D1D9"/>
                </a:solidFill>
                <a:effectLst/>
                <a:latin typeface="-apple-system"/>
              </a:rPr>
              <a:t> XR Plug-in</a:t>
            </a: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 libraries.</a:t>
            </a:r>
            <a:b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</a:br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4223A76-F6CF-4DBF-B806-235F5D70EB2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august 17, 2022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FF545E-E897-4746-8721-E5A5B7A46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238467" y="3812334"/>
            <a:ext cx="3376933" cy="900000"/>
          </a:xfrm>
        </p:spPr>
        <p:txBody>
          <a:bodyPr/>
          <a:lstStyle/>
          <a:p>
            <a:r>
              <a:rPr lang="en-US" dirty="0" err="1"/>
              <a:t>vFinal</a:t>
            </a:r>
            <a:r>
              <a:rPr lang="en-US" dirty="0"/>
              <a:t> project – Autonomous vehicle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DDAAC1-84F6-4B23-84EE-EF38354D7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-92925" y="6003787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886569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31085-857D-42EE-BB55-098E5214A0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08400B-C437-4204-A453-9DEFE7A3BD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95DBB1-7409-45FB-83E1-90451666BE4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2294</TotalTime>
  <Words>377</Words>
  <Application>Microsoft Office PowerPoint</Application>
  <PresentationFormat>Widescreen</PresentationFormat>
  <Paragraphs>74</Paragraphs>
  <Slides>10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Calibri</vt:lpstr>
      <vt:lpstr>Corbel</vt:lpstr>
      <vt:lpstr>Depth</vt:lpstr>
      <vt:lpstr>Autonomous vehicle      instructed by: Professor Boaz Ben Moshe</vt:lpstr>
      <vt:lpstr>Team</vt:lpstr>
      <vt:lpstr>About…</vt:lpstr>
      <vt:lpstr>PowerPoint Presentation</vt:lpstr>
      <vt:lpstr>Comparison AR-CORE and RTAB-MAP </vt:lpstr>
      <vt:lpstr>Examples:</vt:lpstr>
      <vt:lpstr>PowerPoint Presentation</vt:lpstr>
      <vt:lpstr>Misses…</vt:lpstr>
      <vt:lpstr>The application was developed in Unity  environment with the AR Foundation and ARCore XR Plug-in libraries. 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vehicule     instructed by Boaz Ben Moche</dc:title>
  <dc:creator>avigael abitbol</dc:creator>
  <cp:lastModifiedBy>אפיק</cp:lastModifiedBy>
  <cp:revision>14</cp:revision>
  <dcterms:created xsi:type="dcterms:W3CDTF">2022-08-14T10:18:29Z</dcterms:created>
  <dcterms:modified xsi:type="dcterms:W3CDTF">2022-08-17T07:59:54Z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